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ADA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8457840" y="649944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2"/>
          <p:cNvSpPr/>
          <p:nvPr/>
        </p:nvSpPr>
        <p:spPr>
          <a:xfrm>
            <a:off x="569160" y="649944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ADA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8457840" y="649944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569160" y="649944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ADA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8457840" y="649944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CustomShape 2"/>
          <p:cNvSpPr/>
          <p:nvPr/>
        </p:nvSpPr>
        <p:spPr>
          <a:xfrm>
            <a:off x="569160" y="649944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 descr="https://abakan-news.ru/wp-content/uploads/2021/05/ege-0a33416823.jpg"/>
          <p:cNvPicPr/>
          <p:nvPr/>
        </p:nvPicPr>
        <p:blipFill>
          <a:blip r:embed="rId2" cstate="print"/>
          <a:stretch/>
        </p:blipFill>
        <p:spPr>
          <a:xfrm>
            <a:off x="179512" y="764704"/>
            <a:ext cx="8345160" cy="5635088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251640" y="2637000"/>
            <a:ext cx="3839760" cy="67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6000" b="0" strike="noStrike" spc="-1" dirty="0">
                <a:solidFill>
                  <a:srgbClr val="B13F9A"/>
                </a:solidFill>
                <a:latin typeface="Palatino Linotype"/>
              </a:rPr>
              <a:t>2021-2022</a:t>
            </a:r>
            <a:endParaRPr lang="ru-RU" sz="6000" b="0" strike="noStrike" spc="-1" dirty="0"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980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FF0000"/>
                </a:solidFill>
                <a:latin typeface="Palatino Linotype"/>
              </a:rPr>
              <a:t>Отдел образования Администрации Чертковского района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2" descr="https://e7.pngegg.com/pngimages/253/567/png-clipart-sign-symbol-prohibited-sign-label-hand.png"/>
          <p:cNvPicPr/>
          <p:nvPr/>
        </p:nvPicPr>
        <p:blipFill>
          <a:blip r:embed="rId2" cstate="print">
            <a:lum bright="70000" contrast="-70000"/>
          </a:blip>
          <a:stretch/>
        </p:blipFill>
        <p:spPr>
          <a:xfrm>
            <a:off x="611640" y="144000"/>
            <a:ext cx="8280360" cy="6452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5" name="CustomShape 1"/>
          <p:cNvSpPr/>
          <p:nvPr/>
        </p:nvSpPr>
        <p:spPr>
          <a:xfrm>
            <a:off x="323640" y="476640"/>
            <a:ext cx="8424360" cy="594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Palatino Linotype"/>
                <a:ea typeface="DejaVu Sans"/>
              </a:rPr>
              <a:t>Во время работы в учебном кабинете запрещается: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Palatino Linotype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- иметь при себе средства связи, фото, аудио и видеоаппаратуру, справочные материалы, письменные заметки и иные средства хранения и передачи информации;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- пользоваться текстами литературного материала (художественными произведениями, дневниками, мемуарами, публицистикой, другими литературными источниками), собственными орфографическими и (или) толковыми словарями;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- выносить из учебных кабинетов темы сочинений (тексты изложений) на бумажном или электронном носителях, фотографировать материалы итогового сочинения (изложения).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539640" y="332640"/>
            <a:ext cx="8208360" cy="435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Все бланки сочинения (изложения) заполняются </a:t>
            </a:r>
            <a:r>
              <a:rPr lang="ru-RU" sz="2000" b="1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гелевыми, капиллярными или перьевыми ручками с чернилами черного цвета</a:t>
            </a:r>
            <a:r>
              <a:rPr lang="ru-RU" sz="2000" b="0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.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Участник должен изображать каждую цифру и букву во всех заполняемых полях бланка регистрации и верхней части бланка записи, тщательно копируя образец ее написания из строки с образцами написания символов, расположенной в верхней части бланка регистрации.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Небрежное написание символов может привести к тому, что при автоматизированной обработке символ может быть распознан неправильно.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259920" y="4217040"/>
            <a:ext cx="8568360" cy="22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Каждое поле в бланках заполняется, начиная с первой позиции (в том числе и поля для занесения фамилии, имени и отчества участника).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Если участник не имеет информации для заполнения какого-то конкретного поля, он должен оставить это поле пустым (не делать прочерков).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3"/>
          <p:cNvSpPr/>
          <p:nvPr/>
        </p:nvSpPr>
        <p:spPr>
          <a:xfrm>
            <a:off x="307800" y="792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2" name="Picture 5"/>
          <p:cNvPicPr/>
          <p:nvPr/>
        </p:nvPicPr>
        <p:blipFill>
          <a:blip r:embed="rId2" cstate="print"/>
          <a:srcRect l="8729" t="5276" r="10004" b="17882"/>
          <a:stretch/>
        </p:blipFill>
        <p:spPr>
          <a:xfrm>
            <a:off x="1619640" y="104400"/>
            <a:ext cx="5804280" cy="411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9" descr="https://kotofoto.ru/product_img/3828/236751/236751_korrektiruyuschaya_zhidkost_gamma_shtrih_s_kistochkoy_20_ml_341002_20_sht__1.jpg"/>
          <p:cNvPicPr/>
          <p:nvPr/>
        </p:nvPicPr>
        <p:blipFill>
          <a:blip r:embed="rId2" cstate="print"/>
          <a:stretch/>
        </p:blipFill>
        <p:spPr>
          <a:xfrm>
            <a:off x="4572000" y="4077000"/>
            <a:ext cx="2657520" cy="2657520"/>
          </a:xfrm>
          <a:prstGeom prst="rect">
            <a:avLst/>
          </a:prstGeom>
          <a:ln>
            <a:noFill/>
          </a:ln>
        </p:spPr>
      </p:pic>
      <p:sp>
        <p:nvSpPr>
          <p:cNvPr id="154" name="CustomShape 1"/>
          <p:cNvSpPr/>
          <p:nvPr/>
        </p:nvSpPr>
        <p:spPr>
          <a:xfrm>
            <a:off x="251640" y="188640"/>
            <a:ext cx="8496360" cy="301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Palatino Linotype"/>
                <a:ea typeface="DejaVu Sans"/>
              </a:rPr>
              <a:t>Категорически запрещается: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- делать в полях бланков, вне полей бланков или в полях, заполненных типографским способом, какие-либо записи и (или) пометки, не относящиеся к содержанию полей бланков;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- использовать для заполнения бланков цветные ручки вместо черной,  карандаш (даже для черновых записей на бланках), средства для замазки, ластики.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3"/>
          <p:cNvSpPr/>
          <p:nvPr/>
        </p:nvSpPr>
        <p:spPr>
          <a:xfrm>
            <a:off x="307800" y="792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4"/>
          <p:cNvSpPr/>
          <p:nvPr/>
        </p:nvSpPr>
        <p:spPr>
          <a:xfrm>
            <a:off x="460440" y="16020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5"/>
          <p:cNvSpPr/>
          <p:nvPr/>
        </p:nvSpPr>
        <p:spPr>
          <a:xfrm>
            <a:off x="612720" y="3128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9" name="Picture 13" descr="https://kotofoto.ru/product_img/3820/239943/239943_ruchki_sharikovye_brauberg_nabor_10_sht_assorti_line_korpus_prozrachniy_uzel_1_mm_liniya_pisma_0_5_mm_bp133_1.jpg"/>
          <p:cNvPicPr/>
          <p:nvPr/>
        </p:nvPicPr>
        <p:blipFill>
          <a:blip r:embed="rId3" cstate="print"/>
          <a:srcRect l="49995" t="22183" r="8545" b="24268"/>
          <a:stretch/>
        </p:blipFill>
        <p:spPr>
          <a:xfrm>
            <a:off x="765000" y="3602520"/>
            <a:ext cx="1426320" cy="1841760"/>
          </a:xfrm>
          <a:prstGeom prst="rect">
            <a:avLst/>
          </a:prstGeom>
          <a:ln>
            <a:noFill/>
          </a:ln>
        </p:spPr>
      </p:pic>
      <p:pic>
        <p:nvPicPr>
          <p:cNvPr id="160" name="Picture 15" descr="https://vagonchikspb.ru/upload/iblock/064/0641b63cd24407932f97c4a01d306c6d.jpg"/>
          <p:cNvPicPr/>
          <p:nvPr/>
        </p:nvPicPr>
        <p:blipFill>
          <a:blip r:embed="rId4" cstate="print"/>
          <a:srcRect t="42939" r="6315" b="3674"/>
          <a:stretch/>
        </p:blipFill>
        <p:spPr>
          <a:xfrm rot="8460600">
            <a:off x="1713600" y="4093560"/>
            <a:ext cx="3071160" cy="16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1" name="Picture 17" descr="https://skrepka.ru/upload/iblock/0ac/d55gje194qppm3ze6lrxvtqhqzc2nz8j.jpg"/>
          <p:cNvPicPr/>
          <p:nvPr/>
        </p:nvPicPr>
        <p:blipFill>
          <a:blip r:embed="rId5" cstate="print"/>
          <a:srcRect t="18009" b="16388"/>
          <a:stretch/>
        </p:blipFill>
        <p:spPr>
          <a:xfrm>
            <a:off x="6553080" y="3382920"/>
            <a:ext cx="2194920" cy="143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2" name="CustomShape 6"/>
          <p:cNvSpPr/>
          <p:nvPr/>
        </p:nvSpPr>
        <p:spPr>
          <a:xfrm rot="1036200">
            <a:off x="395280" y="4661640"/>
            <a:ext cx="8352360" cy="295200"/>
          </a:xfrm>
          <a:prstGeom prst="flowChartProcess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CustomShape 7"/>
          <p:cNvSpPr/>
          <p:nvPr/>
        </p:nvSpPr>
        <p:spPr>
          <a:xfrm rot="20518200">
            <a:off x="316080" y="4714560"/>
            <a:ext cx="8352360" cy="295200"/>
          </a:xfrm>
          <a:prstGeom prst="flowChartProcess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4464360" y="774720"/>
            <a:ext cx="4643280" cy="5393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  <a:tabLst>
                <a:tab pos="-18036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Проверка длится не более 7 дней.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-18036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    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-18036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К проверке по пяти критериям оценивания, утверждённым  Рособрнадзором, допускаются итоговые сочинения (изложения), соответствующие установленным требованиям: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-180360" algn="l"/>
              </a:tabLst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-18036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Требование №1   «Объем итогового сочинения»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-180360" algn="l"/>
              </a:tabLst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-18036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Требование №2 «Самостоятельность написания итогового сочинения»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-180360" algn="l"/>
              </a:tabLst>
            </a:pPr>
            <a:endParaRPr lang="ru-RU" sz="2400" b="0" strike="noStrike" spc="-1">
              <a:latin typeface="Arial"/>
            </a:endParaRPr>
          </a:p>
        </p:txBody>
      </p:sp>
      <p:pic>
        <p:nvPicPr>
          <p:cNvPr id="165" name="Picture 2" descr="https://cf2.ppt-online.org/files2/slide/t/tS4Pa6VbBwzkE01Zy2CjqgTnm9MchuLiOYsRKlWx8J/slide-11.jpg"/>
          <p:cNvPicPr/>
          <p:nvPr/>
        </p:nvPicPr>
        <p:blipFill>
          <a:blip r:embed="rId2" cstate="print"/>
          <a:srcRect l="6574" t="16769" r="51724" b="12612"/>
          <a:stretch/>
        </p:blipFill>
        <p:spPr>
          <a:xfrm>
            <a:off x="251640" y="908640"/>
            <a:ext cx="4066200" cy="5158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899640" y="751320"/>
            <a:ext cx="7416000" cy="527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Итоговое сочинение, соответствующее установленным требованиям, оценивается по пяти критериям: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1. «Соответствие теме»;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2. «Аргументация. Привлечение литературного материала»;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3. «Композиция и логика рассуждения»;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4. «Качество письменной речи»;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5. «Грамотность».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Критерии № 1 и № 2 являются основными.</a:t>
            </a:r>
            <a:r>
              <a:rPr lang="ru-RU" sz="2000" b="0" i="1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Для получения «зачета» за итоговое сочинение необходимо получить «зачет» по критериям № 1 и № 2 (выставление «незачета» по одному из этих критериев автоматически ведет к «незачету» за работу в целом), а также дополнительно «зачет» по одному из других критериев      (№ 3 - № 5).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1799640" y="569880"/>
            <a:ext cx="5544000" cy="303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Срок действия результатов итогового сочинения 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863640" y="764640"/>
            <a:ext cx="7380000" cy="191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Результат итогового сочинения </a:t>
            </a:r>
            <a:r>
              <a:rPr lang="ru-RU" sz="240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в случае представления его при приеме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на обучение по программам бакалавриата и программам специалитета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действителен четыре года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следующих за годом получения такого результата.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914040" y="2629800"/>
            <a:ext cx="7380000" cy="155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Выпускники прошлых лет могут участвовать в написании итогового сочинения, в том числе при наличии у них действующих результатов итогового сочинения прошлых лет.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2" descr="https://xn--71-kmc.xn--80aafey1amqq.xn--d1acj3b/images/events/cover/7d4027477ee905243697dcd21e5489b1_big.png"/>
          <p:cNvPicPr/>
          <p:nvPr/>
        </p:nvPicPr>
        <p:blipFill>
          <a:blip r:embed="rId2" cstate="print"/>
          <a:stretch/>
        </p:blipFill>
        <p:spPr>
          <a:xfrm>
            <a:off x="1187640" y="3284984"/>
            <a:ext cx="6724080" cy="3167656"/>
          </a:xfrm>
          <a:prstGeom prst="rect">
            <a:avLst/>
          </a:prstGeom>
          <a:ln>
            <a:noFill/>
          </a:ln>
        </p:spPr>
      </p:pic>
      <p:sp>
        <p:nvSpPr>
          <p:cNvPr id="172" name="CustomShape 1"/>
          <p:cNvSpPr/>
          <p:nvPr/>
        </p:nvSpPr>
        <p:spPr>
          <a:xfrm>
            <a:off x="0" y="188640"/>
            <a:ext cx="9190080" cy="28300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-1" dirty="0">
                <a:solidFill>
                  <a:srgbClr val="FF9054"/>
                </a:solidFill>
                <a:latin typeface="Palatino Linotype"/>
                <a:ea typeface="DejaVu Sans"/>
              </a:rPr>
              <a:t>Желаем творческих </a:t>
            </a:r>
            <a:r>
              <a:rPr lang="ru-RU" sz="5400" b="1" strike="noStrike" spc="-1" dirty="0" smtClean="0">
                <a:solidFill>
                  <a:srgbClr val="FF9054"/>
                </a:solidFill>
                <a:latin typeface="Palatino Linotype"/>
                <a:ea typeface="DejaVu Sans"/>
              </a:rPr>
              <a:t>успехов</a:t>
            </a:r>
          </a:p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FF9054"/>
                </a:solidFill>
                <a:latin typeface="Palatino Linotype"/>
                <a:ea typeface="DejaVu Sans"/>
              </a:rPr>
              <a:t>Отдел образования Администрации Чертковского района</a:t>
            </a:r>
            <a:endParaRPr lang="ru-RU" sz="1600" b="1" strike="noStrike" spc="-1" dirty="0" smtClean="0">
              <a:solidFill>
                <a:srgbClr val="FF9054"/>
              </a:solidFill>
              <a:latin typeface="Palatino Linotype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5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216000" y="116640"/>
            <a:ext cx="8532000" cy="283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Итоговое сочинение (изложение) –  условие </a:t>
            </a:r>
            <a:r>
              <a:rPr lang="ru-RU" sz="36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допуска</a:t>
            </a:r>
            <a:r>
              <a:rPr lang="ru-RU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к  государственной итоговой аттестации по образовательным программам среднего общего образования. 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5" name="Picture 6" descr="https://avatars.mds.yandex.net/get-zen_doc/4303710/pub_6084fcbb11963e55624a129c_60851471c17d7f239ed6b95d/scale_1200"/>
          <p:cNvPicPr/>
          <p:nvPr/>
        </p:nvPicPr>
        <p:blipFill>
          <a:blip r:embed="rId2" cstate="print"/>
          <a:stretch/>
        </p:blipFill>
        <p:spPr>
          <a:xfrm>
            <a:off x="1547640" y="2925000"/>
            <a:ext cx="5237280" cy="349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107640" y="0"/>
            <a:ext cx="8891640" cy="23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B13F9A"/>
                </a:solidFill>
                <a:latin typeface="Palatino Linotype"/>
              </a:rPr>
              <a:t>Общий порядок </a:t>
            </a:r>
            <a:r>
              <a:t/>
            </a:r>
            <a:br/>
            <a:r>
              <a:rPr lang="ru-RU" sz="4000" b="0" strike="noStrike" spc="-1">
                <a:solidFill>
                  <a:srgbClr val="B13F9A"/>
                </a:solidFill>
                <a:latin typeface="Palatino Linotype"/>
              </a:rPr>
              <a:t>подготовки и проведения </a:t>
            </a:r>
            <a:r>
              <a:t/>
            </a:r>
            <a:br/>
            <a:r>
              <a:rPr lang="ru-RU" sz="4000" b="0" strike="noStrike" spc="-1">
                <a:solidFill>
                  <a:srgbClr val="B13F9A"/>
                </a:solidFill>
                <a:latin typeface="Palatino Linotype"/>
              </a:rPr>
              <a:t>итогового сочинения (изложения)</a:t>
            </a:r>
            <a:endParaRPr lang="ru-RU" sz="4000" b="0" strike="noStrike" spc="-1">
              <a:latin typeface="Arial"/>
            </a:endParaRPr>
          </a:p>
        </p:txBody>
      </p:sp>
      <p:pic>
        <p:nvPicPr>
          <p:cNvPr id="127" name="Picture 2" descr="https://avatars.mds.yandex.net/get-zen_doc/3950646/pub_5f40ccbaa79c120efb41c192_5f40ccda65c0662776d4baf9/scale_1200"/>
          <p:cNvPicPr/>
          <p:nvPr/>
        </p:nvPicPr>
        <p:blipFill>
          <a:blip r:embed="rId2" cstate="print"/>
          <a:stretch/>
        </p:blipFill>
        <p:spPr>
          <a:xfrm>
            <a:off x="1619640" y="2349000"/>
            <a:ext cx="5554800" cy="4303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963720" y="1002240"/>
            <a:ext cx="7344000" cy="4479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Для участия в итоговом сочинении (изложении) участники подают </a:t>
            </a:r>
            <a:r>
              <a:rPr lang="ru-RU" sz="3600" b="0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заявление </a:t>
            </a: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 позднее чем за две недели до начала проведения итогового сочинения (изложения) </a:t>
            </a: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 </a:t>
            </a:r>
            <a:r>
              <a:rPr lang="ru-RU" sz="3600" b="0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согласие</a:t>
            </a:r>
            <a:r>
              <a:rPr lang="ru-RU" sz="3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на обработку персональных данных.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539640" y="-99360"/>
            <a:ext cx="6398280" cy="112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87000"/>
          </a:bodyPr>
          <a:lstStyle/>
          <a:p>
            <a:pPr algn="ctr">
              <a:lnSpc>
                <a:spcPts val="5800"/>
              </a:lnSpc>
            </a:pPr>
            <a:r>
              <a:rPr lang="ru-RU" sz="6600" b="0" strike="noStrike" spc="-1">
                <a:solidFill>
                  <a:srgbClr val="B13F9A"/>
                </a:solidFill>
                <a:latin typeface="Palatino Linotype"/>
              </a:rPr>
              <a:t>Дата проведения</a:t>
            </a:r>
            <a:endParaRPr lang="ru-RU" sz="6600" b="0" strike="noStrike" spc="-1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827640" y="1268640"/>
            <a:ext cx="2807640" cy="223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1500"/>
          </a:bodyPr>
          <a:lstStyle/>
          <a:p>
            <a:pPr>
              <a:lnSpc>
                <a:spcPct val="100000"/>
              </a:lnSpc>
              <a:spcBef>
                <a:spcPts val="879"/>
              </a:spcBef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FF0000"/>
                </a:solidFill>
                <a:latin typeface="Century Gothic"/>
              </a:rPr>
              <a:t>1 декабря</a:t>
            </a:r>
            <a:endParaRPr lang="ru-RU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879"/>
              </a:spcBef>
              <a:tabLst>
                <a:tab pos="0" algn="l"/>
              </a:tabLst>
            </a:pPr>
            <a:r>
              <a:rPr lang="ru-RU" sz="4400" b="0" strike="noStrike" spc="-1" dirty="0" smtClean="0">
                <a:solidFill>
                  <a:srgbClr val="FF0000"/>
                </a:solidFill>
                <a:latin typeface="Century Gothic"/>
              </a:rPr>
              <a:t>2февраля</a:t>
            </a:r>
            <a:endParaRPr lang="ru-RU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879"/>
              </a:spcBef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FF0000"/>
                </a:solidFill>
                <a:latin typeface="Century Gothic"/>
              </a:rPr>
              <a:t>4 мая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755640" y="4740840"/>
            <a:ext cx="7704000" cy="1310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случае получения неудовлетворительного результата («незачет») за итоговое сочинение обучающиеся вправе пересдать итоговое сочинение, но не более двух раз и только в сроки, предусмотренные расписанием проведения итогового сочинения.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32" name="CustomShape 4"/>
          <p:cNvSpPr/>
          <p:nvPr/>
        </p:nvSpPr>
        <p:spPr>
          <a:xfrm>
            <a:off x="755640" y="4221000"/>
            <a:ext cx="7704000" cy="71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7500" lnSpcReduction="10000"/>
          </a:bodyPr>
          <a:lstStyle/>
          <a:p>
            <a:pPr>
              <a:lnSpc>
                <a:spcPct val="100000"/>
              </a:lnSpc>
              <a:spcBef>
                <a:spcPts val="961"/>
              </a:spcBef>
              <a:tabLst>
                <a:tab pos="0" algn="l"/>
              </a:tabLst>
            </a:pPr>
            <a:r>
              <a:rPr lang="ru-RU" sz="4800" b="0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Оценка: «зачет» – «незачет»</a:t>
            </a:r>
            <a:endParaRPr lang="ru-RU" sz="4800" b="0" strike="noStrike" spc="-1">
              <a:latin typeface="Arial"/>
            </a:endParaRPr>
          </a:p>
        </p:txBody>
      </p:sp>
      <p:pic>
        <p:nvPicPr>
          <p:cNvPr id="133" name="Picture 2" descr="https://avatars.mds.yandex.net/get-zen_doc/3714606/pub_5fb7c4fbffe1de7f5c5a0876_5fb7c690ffe1de7f5c5ce863/scale_1200"/>
          <p:cNvPicPr/>
          <p:nvPr/>
        </p:nvPicPr>
        <p:blipFill>
          <a:blip r:embed="rId2" cstate="print"/>
          <a:srcRect l="12571" t="5446" r="2913" b="5135"/>
          <a:stretch/>
        </p:blipFill>
        <p:spPr>
          <a:xfrm>
            <a:off x="4284000" y="980640"/>
            <a:ext cx="4467240" cy="322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179640" y="260640"/>
            <a:ext cx="8856360" cy="264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Начало итогового сочинения – </a:t>
            </a:r>
            <a:r>
              <a:rPr lang="ru-RU" sz="2800" b="1" strike="noStrike" spc="-1">
                <a:solidFill>
                  <a:srgbClr val="FF0000"/>
                </a:solidFill>
                <a:latin typeface="Palatino Linotype"/>
                <a:ea typeface="DejaVu Sans"/>
              </a:rPr>
              <a:t>10.00</a:t>
            </a:r>
            <a:r>
              <a:rPr lang="ru-RU" sz="2800" b="1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 по местному времени.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Вход участников итогового сочинения в образовательную организацию начинается с 09.00 по местному времени.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35" name="Picture 2" descr="https://agenda-u.org/sites/default/files/yar_0897_0.jpg"/>
          <p:cNvPicPr/>
          <p:nvPr/>
        </p:nvPicPr>
        <p:blipFill>
          <a:blip r:embed="rId2" cstate="print"/>
          <a:stretch/>
        </p:blipFill>
        <p:spPr>
          <a:xfrm>
            <a:off x="3924000" y="3168000"/>
            <a:ext cx="4971240" cy="3318120"/>
          </a:xfrm>
          <a:prstGeom prst="rect">
            <a:avLst/>
          </a:prstGeom>
          <a:ln>
            <a:noFill/>
          </a:ln>
        </p:spPr>
      </p:pic>
      <p:sp>
        <p:nvSpPr>
          <p:cNvPr id="136" name="CustomShape 2"/>
          <p:cNvSpPr/>
          <p:nvPr/>
        </p:nvSpPr>
        <p:spPr>
          <a:xfrm>
            <a:off x="467640" y="3468600"/>
            <a:ext cx="3023640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Palatino Linotype"/>
                <a:ea typeface="DejaVu Sans"/>
              </a:rPr>
              <a:t>Получение 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Palatino Linotype"/>
                <a:ea typeface="DejaVu Sans"/>
              </a:rPr>
              <a:t>тем– </a:t>
            </a:r>
            <a:r>
              <a:rPr lang="ru-RU" sz="2800" b="1" strike="noStrike" spc="-1" dirty="0">
                <a:solidFill>
                  <a:srgbClr val="000000"/>
                </a:solidFill>
                <a:latin typeface="Palatino Linotype"/>
                <a:ea typeface="DejaVu Sans"/>
              </a:rPr>
              <a:t>9.45.</a:t>
            </a: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2" descr="https://school32.edummr.ru/wp-content/uploads/2021/09/photo_2021-09-01_21-16-11.jpg"/>
          <p:cNvPicPr/>
          <p:nvPr/>
        </p:nvPicPr>
        <p:blipFill>
          <a:blip r:embed="rId2" cstate="print">
            <a:grayscl/>
            <a:extLst>
              <a:ext uri="{BEBA8EAE-BF5A-486C-A8C5-ECC9F3942E4B}">
                <a14:imgProps xmlns="" xmlns:p14="http://schemas.microsoft.com/office/powerpoint/2010/main" xmlns:p15="http://schemas.microsoft.com/office/powerpoint/2012/main" xmlns:mc="http://schemas.openxmlformats.org/markup-compatibility/2006"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7315"/>
          <a:stretch/>
        </p:blipFill>
        <p:spPr>
          <a:xfrm>
            <a:off x="1090800" y="620640"/>
            <a:ext cx="7656840" cy="61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8" name="CustomShape 1"/>
          <p:cNvSpPr/>
          <p:nvPr/>
        </p:nvSpPr>
        <p:spPr>
          <a:xfrm>
            <a:off x="179640" y="116640"/>
            <a:ext cx="4571280" cy="283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1.Человек путешествующий: дорога в жизни человека</a:t>
            </a:r>
            <a:r>
              <a:t/>
            </a:r>
            <a:br/>
            <a:r>
              <a:rPr lang="ru-RU" sz="1800" b="1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2. Цивилизация и технологии — спасение, вызов или трагедия? 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3. Преступление и наказание — вечная тема</a:t>
            </a:r>
            <a:r>
              <a:t/>
            </a:r>
            <a:br/>
            <a:r>
              <a:rPr lang="ru-RU" sz="1800" b="1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4. Книга (музыка, спектакль, фильм) — про меня</a:t>
            </a:r>
            <a:r>
              <a:t/>
            </a:r>
            <a:br/>
            <a:r>
              <a:rPr lang="ru-RU" sz="1800" b="1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5. Кому на Руси жить хорошо? — вопрос гражданина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827640" y="836640"/>
            <a:ext cx="7632000" cy="466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Продолжительность выполнения  итогового сочинения составляет </a:t>
            </a:r>
            <a:endParaRPr lang="ru-RU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3 часа 55 минут (235 минут)</a:t>
            </a:r>
            <a:r>
              <a:rPr lang="ru-RU" sz="4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. </a:t>
            </a:r>
            <a:endParaRPr lang="ru-RU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 продолжительность выполнения  итогового сочинения не включается время, выделенное на подготовительные мероприятия (инструктаж участников итогового сочинения, заполнение ими регистрационных полей и др.)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6" descr="https://ofmag.org/image/cache/catalog/katya/uk583115-356x356.jpg"/>
          <p:cNvPicPr/>
          <p:nvPr/>
        </p:nvPicPr>
        <p:blipFill>
          <a:blip r:embed="rId2" cstate="print"/>
          <a:stretch/>
        </p:blipFill>
        <p:spPr>
          <a:xfrm>
            <a:off x="1691640" y="1700640"/>
            <a:ext cx="2310120" cy="231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1" name="CustomShape 1"/>
          <p:cNvSpPr/>
          <p:nvPr/>
        </p:nvSpPr>
        <p:spPr>
          <a:xfrm>
            <a:off x="4428000" y="404640"/>
            <a:ext cx="4463640" cy="618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Во время проведения итогового сочинения (изложения) на рабочем столе помимо бланка регистрации и бланков записи, находятся: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- ручка (гелевая, капиллярная или перьевая с чернилами черного цвета);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- документ, удостоверяющий личность;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лекарства и питание (при необходимости);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- инструкция для участников итогового сочинения (изложения);</a:t>
            </a:r>
            <a:endParaRPr lang="ru-RU" sz="20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0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черновики.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Palatino Linotype"/>
                <a:ea typeface="DejaVu Sans"/>
              </a:rPr>
              <a:t>Записи в черновиках не проверяются. 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42" name="Picture 2" descr="https://cf2.ppt-online.org/files2/slide/t/tS4Pa6VbBwzkE01Zy2CjqgTnm9MchuLiOYsRKlWx8J/slide-11.jpg"/>
          <p:cNvPicPr/>
          <p:nvPr/>
        </p:nvPicPr>
        <p:blipFill>
          <a:blip r:embed="rId3" cstate="print"/>
          <a:srcRect l="6522" t="16446" r="6326" b="12227"/>
          <a:stretch/>
        </p:blipFill>
        <p:spPr>
          <a:xfrm>
            <a:off x="179640" y="4042800"/>
            <a:ext cx="4249440" cy="260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" name="Picture 4" descr="https://pbs.twimg.com/media/EpBUVimXIAEGL7V.jpg"/>
          <p:cNvPicPr/>
          <p:nvPr/>
        </p:nvPicPr>
        <p:blipFill>
          <a:blip r:embed="rId4" cstate="print"/>
          <a:stretch/>
        </p:blipFill>
        <p:spPr>
          <a:xfrm>
            <a:off x="179640" y="254520"/>
            <a:ext cx="2597400" cy="180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84</TotalTime>
  <Words>722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  2017-2018</dc:title>
  <dc:subject/>
  <dc:creator>Лена</dc:creator>
  <dc:description/>
  <cp:lastModifiedBy>Романченко</cp:lastModifiedBy>
  <cp:revision>13</cp:revision>
  <dcterms:created xsi:type="dcterms:W3CDTF">2017-11-09T02:24:18Z</dcterms:created>
  <dcterms:modified xsi:type="dcterms:W3CDTF">2021-11-22T11:49:08Z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17</vt:i4>
  </property>
</Properties>
</file>